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70" r:id="rId9"/>
    <p:sldMasterId id="2147483678" r:id="rId10"/>
    <p:sldMasterId id="2147483681" r:id="rId11"/>
    <p:sldMasterId id="2147483685" r:id="rId12"/>
    <p:sldMasterId id="2147483688" r:id="rId13"/>
    <p:sldMasterId id="2147483691" r:id="rId14"/>
    <p:sldMasterId id="2147483694" r:id="rId15"/>
    <p:sldMasterId id="2147483697" r:id="rId16"/>
    <p:sldMasterId id="2147483700" r:id="rId17"/>
    <p:sldMasterId id="2147483703" r:id="rId18"/>
    <p:sldMasterId id="2147483711" r:id="rId19"/>
    <p:sldMasterId id="2147483719" r:id="rId20"/>
    <p:sldMasterId id="2147483727" r:id="rId21"/>
    <p:sldMasterId id="2147483735" r:id="rId22"/>
    <p:sldMasterId id="2147483743" r:id="rId23"/>
    <p:sldMasterId id="2147483751" r:id="rId24"/>
    <p:sldMasterId id="2147483759" r:id="rId25"/>
    <p:sldMasterId id="2147483767" r:id="rId26"/>
    <p:sldMasterId id="2147483775" r:id="rId27"/>
    <p:sldMasterId id="2147483783" r:id="rId28"/>
    <p:sldMasterId id="2147483791" r:id="rId29"/>
    <p:sldMasterId id="2147483799" r:id="rId30"/>
  </p:sldMasterIdLst>
  <p:notesMasterIdLst>
    <p:notesMasterId r:id="rId103"/>
  </p:notesMasterIdLst>
  <p:handoutMasterIdLst>
    <p:handoutMasterId r:id="rId104"/>
  </p:handoutMasterIdLst>
  <p:sldIdLst>
    <p:sldId id="657" r:id="rId31"/>
    <p:sldId id="257" r:id="rId32"/>
    <p:sldId id="258" r:id="rId33"/>
    <p:sldId id="261" r:id="rId34"/>
    <p:sldId id="260" r:id="rId35"/>
    <p:sldId id="266" r:id="rId36"/>
    <p:sldId id="280" r:id="rId37"/>
    <p:sldId id="588" r:id="rId38"/>
    <p:sldId id="589" r:id="rId39"/>
    <p:sldId id="658" r:id="rId40"/>
    <p:sldId id="279" r:id="rId41"/>
    <p:sldId id="359" r:id="rId42"/>
    <p:sldId id="361" r:id="rId43"/>
    <p:sldId id="590" r:id="rId44"/>
    <p:sldId id="65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07" r:id="rId53"/>
    <p:sldId id="587" r:id="rId54"/>
    <p:sldId id="591" r:id="rId55"/>
    <p:sldId id="284" r:id="rId56"/>
    <p:sldId id="289" r:id="rId57"/>
    <p:sldId id="592" r:id="rId58"/>
    <p:sldId id="291" r:id="rId59"/>
    <p:sldId id="293" r:id="rId60"/>
    <p:sldId id="298" r:id="rId61"/>
    <p:sldId id="299" r:id="rId62"/>
    <p:sldId id="300" r:id="rId63"/>
    <p:sldId id="301" r:id="rId64"/>
    <p:sldId id="302" r:id="rId65"/>
    <p:sldId id="303" r:id="rId66"/>
    <p:sldId id="305" r:id="rId67"/>
    <p:sldId id="306" r:id="rId68"/>
    <p:sldId id="593" r:id="rId69"/>
    <p:sldId id="307" r:id="rId70"/>
    <p:sldId id="308" r:id="rId71"/>
    <p:sldId id="309" r:id="rId72"/>
    <p:sldId id="310" r:id="rId73"/>
    <p:sldId id="312" r:id="rId74"/>
    <p:sldId id="313" r:id="rId75"/>
    <p:sldId id="314" r:id="rId76"/>
    <p:sldId id="315" r:id="rId77"/>
    <p:sldId id="317" r:id="rId78"/>
    <p:sldId id="594" r:id="rId79"/>
    <p:sldId id="318" r:id="rId80"/>
    <p:sldId id="319" r:id="rId81"/>
    <p:sldId id="320" r:id="rId82"/>
    <p:sldId id="321" r:id="rId83"/>
    <p:sldId id="322" r:id="rId84"/>
    <p:sldId id="323" r:id="rId85"/>
    <p:sldId id="438" r:id="rId86"/>
    <p:sldId id="324" r:id="rId87"/>
    <p:sldId id="325" r:id="rId88"/>
    <p:sldId id="327" r:id="rId89"/>
    <p:sldId id="328" r:id="rId90"/>
    <p:sldId id="329" r:id="rId91"/>
    <p:sldId id="439" r:id="rId92"/>
    <p:sldId id="440" r:id="rId93"/>
    <p:sldId id="335" r:id="rId94"/>
    <p:sldId id="338" r:id="rId95"/>
    <p:sldId id="595" r:id="rId96"/>
    <p:sldId id="339" r:id="rId97"/>
    <p:sldId id="596" r:id="rId98"/>
    <p:sldId id="597" r:id="rId99"/>
    <p:sldId id="598" r:id="rId100"/>
    <p:sldId id="599" r:id="rId101"/>
    <p:sldId id="488" r:id="rId102"/>
  </p:sldIdLst>
  <p:sldSz cx="4608830" cy="3456940"/>
  <p:notesSz cx="6858000" cy="9144000"/>
  <p:custDataLst>
    <p:tags r:id="rId10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2B1"/>
    <a:srgbClr val="0945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69.xml"/><Relationship Id="rId98" Type="http://schemas.openxmlformats.org/officeDocument/2006/relationships/slide" Target="slides/slide68.xml"/><Relationship Id="rId97" Type="http://schemas.openxmlformats.org/officeDocument/2006/relationships/slide" Target="slides/slide67.xml"/><Relationship Id="rId96" Type="http://schemas.openxmlformats.org/officeDocument/2006/relationships/slide" Target="slides/slide66.xml"/><Relationship Id="rId95" Type="http://schemas.openxmlformats.org/officeDocument/2006/relationships/slide" Target="slides/slide65.xml"/><Relationship Id="rId94" Type="http://schemas.openxmlformats.org/officeDocument/2006/relationships/slide" Target="slides/slide64.xml"/><Relationship Id="rId93" Type="http://schemas.openxmlformats.org/officeDocument/2006/relationships/slide" Target="slides/slide63.xml"/><Relationship Id="rId92" Type="http://schemas.openxmlformats.org/officeDocument/2006/relationships/slide" Target="slides/slide62.xml"/><Relationship Id="rId91" Type="http://schemas.openxmlformats.org/officeDocument/2006/relationships/slide" Target="slides/slide61.xml"/><Relationship Id="rId90" Type="http://schemas.openxmlformats.org/officeDocument/2006/relationships/slide" Target="slides/slide6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59.xml"/><Relationship Id="rId88" Type="http://schemas.openxmlformats.org/officeDocument/2006/relationships/slide" Target="slides/slide58.xml"/><Relationship Id="rId87" Type="http://schemas.openxmlformats.org/officeDocument/2006/relationships/slide" Target="slides/slide57.xml"/><Relationship Id="rId86" Type="http://schemas.openxmlformats.org/officeDocument/2006/relationships/slide" Target="slides/slide56.xml"/><Relationship Id="rId85" Type="http://schemas.openxmlformats.org/officeDocument/2006/relationships/slide" Target="slides/slide55.xml"/><Relationship Id="rId84" Type="http://schemas.openxmlformats.org/officeDocument/2006/relationships/slide" Target="slides/slide54.xml"/><Relationship Id="rId83" Type="http://schemas.openxmlformats.org/officeDocument/2006/relationships/slide" Target="slides/slide53.xml"/><Relationship Id="rId82" Type="http://schemas.openxmlformats.org/officeDocument/2006/relationships/slide" Target="slides/slide52.xml"/><Relationship Id="rId81" Type="http://schemas.openxmlformats.org/officeDocument/2006/relationships/slide" Target="slides/slide51.xml"/><Relationship Id="rId80" Type="http://schemas.openxmlformats.org/officeDocument/2006/relationships/slide" Target="slides/slide5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49.xml"/><Relationship Id="rId78" Type="http://schemas.openxmlformats.org/officeDocument/2006/relationships/slide" Target="slides/slide48.xml"/><Relationship Id="rId77" Type="http://schemas.openxmlformats.org/officeDocument/2006/relationships/slide" Target="slides/slide47.xml"/><Relationship Id="rId76" Type="http://schemas.openxmlformats.org/officeDocument/2006/relationships/slide" Target="slides/slide46.xml"/><Relationship Id="rId75" Type="http://schemas.openxmlformats.org/officeDocument/2006/relationships/slide" Target="slides/slide45.xml"/><Relationship Id="rId74" Type="http://schemas.openxmlformats.org/officeDocument/2006/relationships/slide" Target="slides/slide44.xml"/><Relationship Id="rId73" Type="http://schemas.openxmlformats.org/officeDocument/2006/relationships/slide" Target="slides/slide43.xml"/><Relationship Id="rId72" Type="http://schemas.openxmlformats.org/officeDocument/2006/relationships/slide" Target="slides/slide42.xml"/><Relationship Id="rId71" Type="http://schemas.openxmlformats.org/officeDocument/2006/relationships/slide" Target="slides/slide41.xml"/><Relationship Id="rId70" Type="http://schemas.openxmlformats.org/officeDocument/2006/relationships/slide" Target="slides/slide4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9.xml"/><Relationship Id="rId68" Type="http://schemas.openxmlformats.org/officeDocument/2006/relationships/slide" Target="slides/slide38.xml"/><Relationship Id="rId67" Type="http://schemas.openxmlformats.org/officeDocument/2006/relationships/slide" Target="slides/slide37.xml"/><Relationship Id="rId66" Type="http://schemas.openxmlformats.org/officeDocument/2006/relationships/slide" Target="slides/slide36.xml"/><Relationship Id="rId65" Type="http://schemas.openxmlformats.org/officeDocument/2006/relationships/slide" Target="slides/slide35.xml"/><Relationship Id="rId64" Type="http://schemas.openxmlformats.org/officeDocument/2006/relationships/slide" Target="slides/slide34.xml"/><Relationship Id="rId63" Type="http://schemas.openxmlformats.org/officeDocument/2006/relationships/slide" Target="slides/slide33.xml"/><Relationship Id="rId62" Type="http://schemas.openxmlformats.org/officeDocument/2006/relationships/slide" Target="slides/slide32.xml"/><Relationship Id="rId61" Type="http://schemas.openxmlformats.org/officeDocument/2006/relationships/slide" Target="slides/slide31.xml"/><Relationship Id="rId60" Type="http://schemas.openxmlformats.org/officeDocument/2006/relationships/slide" Target="slides/slide3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9.xml"/><Relationship Id="rId58" Type="http://schemas.openxmlformats.org/officeDocument/2006/relationships/slide" Target="slides/slide28.xml"/><Relationship Id="rId57" Type="http://schemas.openxmlformats.org/officeDocument/2006/relationships/slide" Target="slides/slide27.xml"/><Relationship Id="rId56" Type="http://schemas.openxmlformats.org/officeDocument/2006/relationships/slide" Target="slides/slide26.xml"/><Relationship Id="rId55" Type="http://schemas.openxmlformats.org/officeDocument/2006/relationships/slide" Target="slides/slide25.xml"/><Relationship Id="rId54" Type="http://schemas.openxmlformats.org/officeDocument/2006/relationships/slide" Target="slides/slide24.xml"/><Relationship Id="rId53" Type="http://schemas.openxmlformats.org/officeDocument/2006/relationships/slide" Target="slides/slide23.xml"/><Relationship Id="rId52" Type="http://schemas.openxmlformats.org/officeDocument/2006/relationships/slide" Target="slides/slide22.xml"/><Relationship Id="rId51" Type="http://schemas.openxmlformats.org/officeDocument/2006/relationships/slide" Target="slides/slide21.xml"/><Relationship Id="rId50" Type="http://schemas.openxmlformats.org/officeDocument/2006/relationships/slide" Target="slides/slide2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9.xml"/><Relationship Id="rId48" Type="http://schemas.openxmlformats.org/officeDocument/2006/relationships/slide" Target="slides/slide18.xml"/><Relationship Id="rId47" Type="http://schemas.openxmlformats.org/officeDocument/2006/relationships/slide" Target="slides/slide17.xml"/><Relationship Id="rId46" Type="http://schemas.openxmlformats.org/officeDocument/2006/relationships/slide" Target="slides/slide16.xml"/><Relationship Id="rId45" Type="http://schemas.openxmlformats.org/officeDocument/2006/relationships/slide" Target="slides/slide15.xml"/><Relationship Id="rId44" Type="http://schemas.openxmlformats.org/officeDocument/2006/relationships/slide" Target="slides/slide14.xml"/><Relationship Id="rId43" Type="http://schemas.openxmlformats.org/officeDocument/2006/relationships/slide" Target="slides/slide13.xml"/><Relationship Id="rId42" Type="http://schemas.openxmlformats.org/officeDocument/2006/relationships/slide" Target="slides/slide12.xml"/><Relationship Id="rId41" Type="http://schemas.openxmlformats.org/officeDocument/2006/relationships/slide" Target="slides/slide11.xml"/><Relationship Id="rId40" Type="http://schemas.openxmlformats.org/officeDocument/2006/relationships/slide" Target="slides/slide1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9.xml"/><Relationship Id="rId38" Type="http://schemas.openxmlformats.org/officeDocument/2006/relationships/slide" Target="slides/slide8.xml"/><Relationship Id="rId37" Type="http://schemas.openxmlformats.org/officeDocument/2006/relationships/slide" Target="slides/slide7.xml"/><Relationship Id="rId36" Type="http://schemas.openxmlformats.org/officeDocument/2006/relationships/slide" Target="slides/slide6.xml"/><Relationship Id="rId35" Type="http://schemas.openxmlformats.org/officeDocument/2006/relationships/slide" Target="slides/slide5.xml"/><Relationship Id="rId34" Type="http://schemas.openxmlformats.org/officeDocument/2006/relationships/slide" Target="slides/slide4.xml"/><Relationship Id="rId33" Type="http://schemas.openxmlformats.org/officeDocument/2006/relationships/slide" Target="slides/slide3.xml"/><Relationship Id="rId32" Type="http://schemas.openxmlformats.org/officeDocument/2006/relationships/slide" Target="slides/slide2.xml"/><Relationship Id="rId31" Type="http://schemas.openxmlformats.org/officeDocument/2006/relationships/slide" Target="slides/slide1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8" Type="http://schemas.openxmlformats.org/officeDocument/2006/relationships/tags" Target="tags/tag3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notesMaster" Target="notesMasters/notesMaster1.xml"/><Relationship Id="rId102" Type="http://schemas.openxmlformats.org/officeDocument/2006/relationships/slide" Target="slides/slide72.xml"/><Relationship Id="rId101" Type="http://schemas.openxmlformats.org/officeDocument/2006/relationships/slide" Target="slides/slide71.xml"/><Relationship Id="rId100" Type="http://schemas.openxmlformats.org/officeDocument/2006/relationships/slide" Target="slides/slide7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789" y="1143000"/>
            <a:ext cx="411442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7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theme" Target="../theme/theme26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theme" Target="../theme/theme2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7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theme" Target="../theme/theme29.xml"/><Relationship Id="rId7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dt="0"/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dt="0"/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hf hdr="0" dt="0"/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hdr="0" dt="0"/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hf hdr="0" dt="0"/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hf hdr="0" dt="0"/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hd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dt="0"/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hdr="0" dt="0"/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</p:sldLayoutIdLst>
  <p:hf hdr="0" dt="0"/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hf hdr="0" dt="0"/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hf hdr="0" dt="0"/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</p:sldLayoutIdLst>
  <p:hf hdr="0" dt="0"/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hdr="0" dt="0"/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hf hdr="0" dt="0"/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hdr="0" dt="0"/>
  <p:txStyles>
    <p:titleStyle/>
    <p:bodyStyle/>
    <p:otherStyle/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</p:sldLayoutIdLst>
  <p:hf hdr="0" dt="0"/>
  <p:txStyles>
    <p:titleStyle/>
    <p:bodyStyle/>
    <p:otherStyle/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hf hd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dt="0"/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dt="0"/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hf hdr="0" dt="0"/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4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csc411prof@cs.toronto.ed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hyperlink" Target="https://photomath.net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GIF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hyperlink" Target="https://www.anaconda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31800" y="504825"/>
            <a:ext cx="3739515" cy="70802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EEE5015: Machine Learning &amp; Artificial Intelligence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  <a:p>
            <a:pPr indent="0"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  <a:p>
            <a:pPr indent="0"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4250" y="1390015"/>
            <a:ext cx="2648585" cy="19621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400">
                <a:latin typeface="Arial" panose="020B0604020202020204"/>
              </a:rPr>
              <a:t>Zhiyun Lin</a:t>
            </a:r>
            <a:endParaRPr lang="en-US" sz="1400">
              <a:latin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088515"/>
            <a:ext cx="2397125" cy="535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0330"/>
            <a:ext cx="959485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Assessment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145" y="432435"/>
            <a:ext cx="4277995" cy="28505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lvl="0" indent="-171450" algn="just">
              <a:lnSpc>
                <a:spcPts val="1440"/>
              </a:lnSpc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 performance 10%: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</a:rPr>
              <a:t>Class attendance</a:t>
            </a:r>
            <a:endParaRPr lang="en-US" sz="750">
              <a:latin typeface="Arial" panose="020B060402020202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</a:rPr>
              <a:t>In-class tests: one tiny problem each, randomly</a:t>
            </a:r>
            <a:endParaRPr lang="en-US" sz="750">
              <a:latin typeface="Arial" panose="020B060402020202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</a:rPr>
              <a:t>Homework assignments: coding for small problems, totally 6+ (only 2 will be marked, randomly selected)  </a:t>
            </a:r>
            <a:endParaRPr lang="en-US" sz="750">
              <a:latin typeface="Arial" panose="020B060402020202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Mid-term project 20%: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One project: coding + paper-like project report</a:t>
            </a:r>
            <a:endParaRPr lang="en-US" sz="750"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Using ML techniques learned in the first half semester</a:t>
            </a:r>
            <a:endParaRPr lang="en-US" sz="750">
              <a:latin typeface="Arial" panose="020B060402020202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850">
                <a:solidFill>
                  <a:srgbClr val="0000FF"/>
                </a:solidFill>
                <a:latin typeface="Arial" panose="020B0604020202020204"/>
                <a:sym typeface="+mn-ea"/>
              </a:rPr>
              <a:t>Final project 40%: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One project: coding + paper-like project report </a:t>
            </a:r>
            <a:endParaRPr lang="en-US" sz="750"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Using ML techniques learned in the whole semester</a:t>
            </a:r>
            <a:r>
              <a:rPr lang="en-US" sz="850">
                <a:latin typeface="Arial" panose="020B0604020202020204"/>
                <a:sym typeface="+mn-ea"/>
              </a:rPr>
              <a:t> </a:t>
            </a:r>
            <a:endParaRPr lang="en-US" sz="850">
              <a:latin typeface="Arial" panose="020B060402020202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Final exam 30%: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Paper and pencil with one A4 </a:t>
            </a:r>
            <a:r>
              <a:rPr lang="en-US" sz="750">
                <a:latin typeface="Arial" panose="020B0604020202020204"/>
                <a:sym typeface="+mn-ea"/>
              </a:rPr>
              <a:t>note sheet</a:t>
            </a:r>
            <a:endParaRPr lang="en-US" sz="750">
              <a:latin typeface="Arial" panose="020B060402020202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750">
                <a:latin typeface="Arial" panose="020B0604020202020204"/>
                <a:sym typeface="+mn-ea"/>
              </a:rPr>
              <a:t>All topics covered in the course</a:t>
            </a:r>
            <a:endParaRPr lang="en-US" sz="75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endParaRPr lang="en-US" sz="7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241046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More on Assignments and Projects</a:t>
            </a:r>
            <a:endParaRPr lang="zh-CN" alt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426720"/>
            <a:ext cx="4221480" cy="28041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  <a:sym typeface="+mn-ea"/>
              </a:rPr>
              <a:t>Cheating is not permitted. 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  <a:sym typeface="+mn-ea"/>
              </a:rPr>
              <a:t>Violation of this policy is grounds for a semester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grade of F</a:t>
            </a:r>
            <a:r>
              <a:rPr lang="en-US" sz="900">
                <a:latin typeface="Arial" panose="020B0604020202020204"/>
                <a:sym typeface="+mn-ea"/>
              </a:rPr>
              <a:t>, in accordance with university regulations.</a:t>
            </a:r>
            <a:endParaRPr lang="en-US" sz="9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ü"/>
            </a:pPr>
            <a:endParaRPr lang="en-US" sz="900">
              <a:latin typeface="Arial" panose="020B0604020202020204"/>
            </a:endParaRPr>
          </a:p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</a:rPr>
              <a:t>Each student is responsible for his/her own </a:t>
            </a:r>
            <a:r>
              <a:rPr lang="en-US" sz="1000">
                <a:latin typeface="Arial" panose="020B0604020202020204"/>
                <a:sym typeface="+mn-ea"/>
              </a:rPr>
              <a:t>assignments and projects</a:t>
            </a:r>
            <a:r>
              <a:rPr lang="en-US" sz="1000">
                <a:latin typeface="Arial" panose="020B0604020202020204"/>
              </a:rPr>
              <a:t>. </a:t>
            </a:r>
            <a:endParaRPr lang="en-US" sz="1000">
              <a:latin typeface="Arial" panose="020B0604020202020204"/>
            </a:endParaRPr>
          </a:p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</a:rPr>
              <a:t>Discussion of assignments and projects should be limited to clarification of the handout itself, and some possible ideas.  </a:t>
            </a:r>
            <a:endParaRPr lang="en-US" sz="900">
              <a:latin typeface="Arial" panose="020B0604020202020204"/>
            </a:endParaRPr>
          </a:p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</a:rPr>
              <a:t>Copying pseudocode, codes or simulation results as a hand-in solution is not allowed. </a:t>
            </a:r>
            <a:endParaRPr lang="en-US" sz="900">
              <a:latin typeface="Arial" panose="020B0604020202020204"/>
            </a:endParaRPr>
          </a:p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p"/>
            </a:pPr>
            <a:endParaRPr lang="en-US" sz="1000">
              <a:latin typeface="Arial" panose="020B0604020202020204"/>
            </a:endParaRPr>
          </a:p>
          <a:p>
            <a:pPr marL="151130" indent="-17145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</a:rPr>
              <a:t>The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schedule</a:t>
            </a:r>
            <a:r>
              <a:rPr lang="en-US" sz="1000">
                <a:latin typeface="Arial" panose="020B0604020202020204"/>
              </a:rPr>
              <a:t> of assignments and projects will be announced in SUSTech Blackboard. </a:t>
            </a:r>
            <a:endParaRPr lang="en-US" sz="1000">
              <a:latin typeface="Arial" panose="020B0604020202020204"/>
            </a:endParaRPr>
          </a:p>
          <a:p>
            <a:pPr marL="208280" indent="-228600" algn="just">
              <a:lnSpc>
                <a:spcPts val="1195"/>
              </a:lnSpc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  <a:sym typeface="+mn-ea"/>
              </a:rPr>
              <a:t>Projects handed in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later than the due time</a:t>
            </a:r>
            <a:r>
              <a:rPr lang="en-US" sz="900">
                <a:latin typeface="Arial" panose="020B0604020202020204"/>
              </a:rPr>
              <a:t> will receive 0 mark for that piece of work. </a:t>
            </a:r>
            <a:endParaRPr lang="en-US" sz="900">
              <a:latin typeface="Arial" panose="020B0604020202020204"/>
            </a:endParaRPr>
          </a:p>
          <a:p>
            <a:pPr marL="208280" indent="-228600" algn="just">
              <a:lnSpc>
                <a:spcPts val="1200"/>
              </a:lnSpc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</a:rPr>
              <a:t>Assignments handed in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</a:rPr>
              <a:t>later than the due time </a:t>
            </a:r>
            <a:r>
              <a:rPr lang="en-US" sz="900">
                <a:latin typeface="Arial" panose="020B0604020202020204"/>
                <a:sym typeface="+mn-ea"/>
              </a:rPr>
              <a:t>will be counted. </a:t>
            </a:r>
            <a:endParaRPr lang="en-US" sz="900">
              <a:latin typeface="Arial" panose="020B0604020202020204"/>
              <a:sym typeface="+mn-ea"/>
            </a:endParaRPr>
          </a:p>
          <a:p>
            <a:pPr marL="208280" indent="-228600" algn="just">
              <a:lnSpc>
                <a:spcPts val="1200"/>
              </a:lnSpc>
              <a:spcAft>
                <a:spcPts val="280"/>
              </a:spcAft>
              <a:buFont typeface="Wingdings" panose="05000000000000000000" charset="0"/>
              <a:buChar char="p"/>
            </a:pPr>
            <a:endParaRPr lang="en-US" sz="1200">
              <a:latin typeface="Arial" panose="020B0604020202020204"/>
            </a:endParaRPr>
          </a:p>
          <a:p>
            <a:pPr indent="0" algn="just">
              <a:lnSpc>
                <a:spcPct val="123000"/>
              </a:lnSpc>
              <a:buFont typeface="Wingdings" panose="05000000000000000000" charset="0"/>
              <a:buNone/>
            </a:pPr>
            <a:endParaRPr lang="en-US" sz="12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855"/>
            <a:ext cx="140843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Objectives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290" y="648335"/>
            <a:ext cx="41097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Upon completion of this course, you will ...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knowledge and concepts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about machine learning and artificial intelligence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familiarize with broad classes of </a:t>
            </a: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algorithms and related fundamental theory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neural networks and reinforement learning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and adapt learned machine learning techniques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solve engineering problems and to your own research/thesis domain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855"/>
            <a:ext cx="105854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Ways of Study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290" y="576580"/>
            <a:ext cx="410972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endParaRPr lang="zh-CN" altLang="en-US" sz="1200">
              <a:cs typeface="+mn-lt"/>
            </a:endParaRPr>
          </a:p>
          <a:p>
            <a:pPr algn="just"/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In class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Concentrate on the lecture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at least 70%, otherwise you may stop your lecture instructor to continue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your questions to help your understanding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After class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reading! 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coding!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Practice, Practice, and Practice, ......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 sz="1200">
              <a:cs typeface="+mn-lt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altLang="zh-CN" sz="1200">
              <a:cs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162750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Lecture 01: Introduction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45" y="936625"/>
            <a:ext cx="4055745" cy="13830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 details</a:t>
            </a: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machine learning (ML) and why is it so 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cool?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</a:t>
            </a: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1221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What is  Artificial Intelligence?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340" y="1800860"/>
            <a:ext cx="424815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ChatGPT is a natural language processing tool driven by AI technology that allows you to have human-like conversations and much more with a chatbot. The language model can answer questions, and assist you with tasks such as composing emails, essays, and code.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576580"/>
            <a:ext cx="1646555" cy="9258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1221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What is  Artificial Intelligence?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1512570"/>
            <a:ext cx="424815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AI research has been defined as the field of study of intelligent agents, which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 to any system that perceives its environment and takes actions that maximize its chance of achieving its goals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The term "artificial intelligence" had previously been used to describe machines that mimic and display "human" cognitive skills that are associated with the human mind, such as "learning" and "problem-solving". This definition has since been rejected by major AI researchers who now describe AI in terms of rationality and acting rationally, which does not limit how intelligence can be articulated.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070" y="288290"/>
            <a:ext cx="1800000" cy="112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" y="519430"/>
            <a:ext cx="236347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Artificial intelligence (AI) is intelligence demonstrated by machines,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opposed to the natural intelligence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displayed by animals including humans.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15506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Key Takeaways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504825"/>
            <a:ext cx="42481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Artificial intelligence (AI) refers to the simulation or approximation of human intelligence in machines.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The goals of artificial intelligence include computer-enhanced learning, reasoning, and perception.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AI is being used today across different industries from finance to healthcare.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Weak AI tends to be simple and single-task oriented, while strong AI carries on tasks that are more complex and human-like.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Some critics fear that the extensive use of advanced AI can have a negative effect on society.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393700"/>
            <a:ext cx="4248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Artificial Intelligence is not a new word and not a new technology for researchers. This technology is much older than you would imagine.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30" y="864235"/>
            <a:ext cx="3240000" cy="25781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Maturation of Artificial Intelligence (1943-1952)</a:t>
            </a:r>
            <a:endParaRPr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1943: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The first work which is now recognized as AI was done by Warren McCulloch and Walter pits in 1943. They proposed a model of artificial neurons.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1949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: Donald Hebb demonstrated an updating rule for modifying the connection strength between neurons. His rule is now called Hebbian learning.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1950: 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The Alan Turing who was an English mathematician and pioneered Machine learning in 1950. Alan Turing publishes "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Machinery and Intelligence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" in which he proposed a test. The test can check the machine's ability to exhibit intelligent behavior equivalent to human intelligence, called a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Turing test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161925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Lecture 01: Introduction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45" y="936625"/>
            <a:ext cx="4055745" cy="13830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Administration details</a:t>
            </a: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machine learning (ML) and why is it so </a:t>
            </a: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cool?</a:t>
            </a:r>
            <a:endParaRPr lang="en-US" sz="12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</a:t>
            </a: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birth of Artificial Intelligence (1952-1956)</a:t>
            </a:r>
            <a:endParaRPr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1955: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An Allen Newell and Herbert A. Simon created the "first artificial intelligence program"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Which was named as "Logic Theorist". This program had proved 38 of 52 Mathematics theorems, and find new and more elegant proofs for some theorems.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1956: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The word "Artificial Intelligence" first adopted by American Computer scientist John McCarthy at the Dartmouth Conference. For the first time, AI coined as an academic field.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golden years-Early enthusiasm (1956-1974)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1966: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The researchers emphasized developing algorithms which can solve mathematical problems. Joseph Weizenbaum created the first chatbot in 1966, which was named as ELIZA.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1972: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The first intelligent humanoid robot was built in Japan which was named as WABOT-1.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AI winter (1974-1980)</a:t>
            </a:r>
            <a:endParaRPr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The duration between years 1974 to 1980 was the first AI winter duration. AI winter refers to the time period where computer scientist dealt with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severe shortage of funding from government for AI researches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During AI winters, an interest of publicity on artificial intelligence was decreased.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boom of AI (1980-1987)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1980: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After AI winter duration, AI came back with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"Expert System"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. Expert systems were programmed that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emulate the decision-making ability of a human expert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In the Year 1980, the first national conference of the American Association of Artificial Intelligence was held at Stanford University.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AI winter (1987-1993)</a:t>
            </a:r>
            <a:endParaRPr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The duration between the years 1987 to 1993 was the second AI Winter duration.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Again Investors and government stopped in funding for AI research as due to high cost but not efficient result. The expert system such as XCON was very cost effective.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emergence of intelligent agents (1993-2011)</a:t>
            </a:r>
            <a:endParaRPr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1997: 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In the year 1997, IBM Deep Blue beats world chess champion, Gary Kasparov, and became the first computer to beat a world chess champion.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2002: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for the first time, AI entered the home in the form of Roomba, a vacuum cleaner.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2006:</a:t>
            </a:r>
            <a:r>
              <a:rPr sz="1000">
                <a:latin typeface="Arial" panose="020B0604020202020204" pitchFamily="34" charset="0"/>
                <a:cs typeface="Arial" panose="020B0604020202020204" pitchFamily="34" charset="0"/>
              </a:rPr>
              <a:t> AI came in the Business world till the year 2006. Companies like Facebook, Twitter, and Netflix also started using AI.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learning, big data and artificial general intelligence (2011-present)</a:t>
            </a:r>
            <a:endParaRPr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2010: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ImageNet launched the ImageNet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Scale Visual Recognition Challenge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(ILSVRC), their annual AI object recognition competition.</a:t>
            </a: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2011: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Watson,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natural language question answering computer 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 IBM, defeated two former Jeopardy! champions, Ken Jennings and Brad Rutter, in a televised game.</a:t>
            </a: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2014: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"Eugene Goostman"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a competition in the infamous "Turing test."</a:t>
            </a:r>
            <a:endParaRPr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2015-2017: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DeepMind’s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computer program that plays the board game Go, defeated various (human) champions.</a:t>
            </a: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AlphaFold: </a:t>
            </a:r>
            <a:r>
              <a:rPr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DeepMind’s protein-folding AI is transformational</a:t>
            </a:r>
            <a:r>
              <a:rPr lang="en-US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u</a:t>
            </a:r>
            <a:r>
              <a: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nderstanding proteins and their complex 3D shapes is key to understanding life, and especially for developing drugs</a:t>
            </a:r>
            <a:endParaRPr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91782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Machine Learning  </a:t>
            </a:r>
            <a:r>
              <a:rPr lang="en-US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  Artificial Intelligence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936625" y="432435"/>
            <a:ext cx="2795270" cy="1805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4145" y="2376170"/>
            <a:ext cx="424815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AI is a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 concept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to create intelligent machines that can simulate human thinking capability and behavior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achine learning is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application or subset of AI</a:t>
            </a:r>
            <a:r>
              <a:rPr lang="zh-CN" altLang="en-US" sz="1000">
                <a:solidFill>
                  <a:srgbClr val="333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that allows machines to learn from data without being programmed explicitly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1440" y="109855"/>
            <a:ext cx="190754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176" y="405384"/>
            <a:ext cx="4139184" cy="5120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</a:rPr>
              <a:t>How can we solve a specific problem?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As computer scientists, we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write a program </a:t>
            </a:r>
            <a:r>
              <a:rPr lang="en-US" sz="1000">
                <a:latin typeface="Arial" panose="020B0604020202020204"/>
              </a:rPr>
              <a:t>that encodes a set of rules that are useful to solve the problem</a:t>
            </a:r>
            <a:endParaRPr lang="en-US" sz="1000">
              <a:latin typeface="Arial" panose="020B06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2184" y="3020568"/>
            <a:ext cx="2221992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Figure : </a:t>
            </a:r>
            <a:r>
              <a:rPr lang="en-US" sz="850">
                <a:latin typeface="Arial" panose="020B0604020202020204"/>
              </a:rPr>
              <a:t>M</a:t>
            </a:r>
            <a:r>
              <a:rPr lang="en-US" sz="850">
                <a:latin typeface="Arial" panose="020B0604020202020204"/>
              </a:rPr>
              <a:t>ake a robot cook</a:t>
            </a:r>
            <a:endParaRPr lang="en-US" sz="850">
              <a:latin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290" y="1224280"/>
            <a:ext cx="2201545" cy="159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4615" y="109855"/>
            <a:ext cx="1913890" cy="19812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430" y="405130"/>
            <a:ext cx="4142105" cy="9632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  <a:sym typeface="+mn-ea"/>
              </a:rPr>
              <a:t>How can we solve a specific problem?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As computer scientists, we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write a program </a:t>
            </a:r>
            <a:r>
              <a:rPr lang="en-US" sz="1000">
                <a:latin typeface="Arial" panose="020B0604020202020204"/>
                <a:sym typeface="+mn-ea"/>
              </a:rPr>
              <a:t>that encodes a set of rules that are useful to solve the problem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But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In many cases it is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difficult to specify those rules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, e.g., given a picture determine whether there is a cat in the image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368425"/>
            <a:ext cx="3884930" cy="18942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88290" y="576580"/>
            <a:ext cx="4218305" cy="24022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Learning systems are not directly programmed to solve a problem, instead, they </a:t>
            </a: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develop own program (rules)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based on: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3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of how they should behave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35000"/>
              </a:lnSpc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trial-and-error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experience trying to solve the problem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35000"/>
              </a:lnSpc>
              <a:spcAft>
                <a:spcPts val="350"/>
              </a:spcAft>
              <a:buNone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320"/>
              </a:lnSpc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Different than standard CS: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320"/>
              </a:lnSpc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Want to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unknown function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, only have access e.g., to sample input-output pairs (training examples)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Learning simply means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incorporating information from the training examples into the system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0" y="109855"/>
            <a:ext cx="1913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66065" y="504825"/>
            <a:ext cx="4142105" cy="9632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  <a:sym typeface="+mn-ea"/>
              </a:rPr>
              <a:t>Machine learn to classify a cat picture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Offer a large number of cat pictures with labels and train a model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Use the trained model to predict where there is a cat or not for any given picture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368425"/>
            <a:ext cx="3884930" cy="18942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7790" y="109855"/>
            <a:ext cx="3855720" cy="19812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Tasks that requires machine learning: Recognizing a cat!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695" y="110490"/>
            <a:ext cx="3512820" cy="19939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Tasks that benefits from machine learning: cooking!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898" y="636877"/>
            <a:ext cx="4184181" cy="32021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en-US" sz="1600" b="1">
                <a:latin typeface="Times New Roman" panose="02020603050405020304"/>
              </a:rPr>
              <a:t>Robots learn to cook by watching YouTube</a:t>
            </a:r>
            <a:endParaRPr lang="en-US" sz="1600" b="1">
              <a:latin typeface="Times New Roman" panose="02020603050405020304"/>
            </a:endParaRPr>
          </a:p>
          <a:p>
            <a:pPr indent="0"/>
            <a:r>
              <a:rPr lang="en-US" sz="650">
                <a:latin typeface="Times New Roman" panose="02020603050405020304"/>
              </a:rPr>
              <a:t>When it comes to learning how to cook, it turns out that robots may not be so different from humans after all... or are they?</a:t>
            </a:r>
            <a:endParaRPr lang="en-US" sz="650">
              <a:latin typeface="Times New Roman" panose="020206030504050203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1152525"/>
            <a:ext cx="3928110" cy="20307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776605" cy="16446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The Team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435" y="504825"/>
            <a:ext cx="3526790" cy="25273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spcAft>
                <a:spcPts val="98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Instructor: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Zhiyun Lin (</a:t>
            </a:r>
            <a:r>
              <a:rPr lang="zh-CN" altLang="en-US" sz="1000" b="1">
                <a:latin typeface="Arial Bold" panose="020B0604020202020204" charset="0"/>
                <a:cs typeface="Arial" panose="020B0604020202020204" pitchFamily="34" charset="0"/>
              </a:rPr>
              <a:t>林志赟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spcAft>
                <a:spcPts val="98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sz="100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linzy@sustech.edu.cn</a:t>
            </a:r>
            <a:r>
              <a:rPr lang="en-US" sz="100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 </a:t>
            </a:r>
            <a:endParaRPr lang="en-US" sz="1000">
              <a:solidFill>
                <a:srgbClr val="3333B2"/>
              </a:solidFill>
              <a:latin typeface="Arial" panose="020B0604020202020204" pitchFamily="34" charset="0"/>
              <a:cs typeface="Arial" panose="020B0604020202020204" pitchFamily="34" charset="0"/>
              <a:hlinkClick r:id="rId1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200">
              <a:solidFill>
                <a:srgbClr val="ED00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Office: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701 South Tower, College of Engineering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spcAft>
                <a:spcPts val="280"/>
              </a:spcAft>
            </a:pPr>
            <a:endParaRPr lang="en-US" sz="850">
              <a:latin typeface="Arial" panose="020B0604020202020204"/>
            </a:endParaRPr>
          </a:p>
          <a:p>
            <a:pPr marL="171450" indent="-171450" algn="just"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TA: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28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Liang Zhu (</a:t>
            </a:r>
            <a:r>
              <a:rPr lang="en-US" sz="1000" b="1">
                <a:latin typeface="Arial Bold" panose="020B0604020202020204" charset="0"/>
                <a:cs typeface="Arial" panose="020B0604020202020204" pitchFamily="34" charset="0"/>
                <a:sym typeface="+mn-ea"/>
              </a:rPr>
              <a:t>朱</a:t>
            </a:r>
            <a:r>
              <a:rPr lang="zh-CN" altLang="en-US" sz="1000" b="1">
                <a:latin typeface="Arial Bold" panose="020B0604020202020204" charset="0"/>
                <a:cs typeface="Arial" panose="020B0604020202020204" pitchFamily="34" charset="0"/>
                <a:sym typeface="+mn-ea"/>
              </a:rPr>
              <a:t>梁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 algn="just">
              <a:spcAft>
                <a:spcPts val="280"/>
              </a:spcAft>
            </a:pPr>
            <a:endParaRPr lang="en-US" sz="850">
              <a:latin typeface="Arial" panose="020B0604020202020204"/>
            </a:endParaRPr>
          </a:p>
          <a:p>
            <a:pPr indent="190500" algn="just"/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728"/>
            <a:ext cx="1386840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Why use learning?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432435"/>
            <a:ext cx="3888105" cy="6457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48590" indent="-171450" algn="just">
              <a:lnSpc>
                <a:spcPct val="120000"/>
              </a:lnSpc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It is very hard to write programs that solve problems like recognizing a handwritten digit</a:t>
            </a: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distinguishes a 2 from a 7?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465" y="1146810"/>
            <a:ext cx="3195955" cy="20904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728"/>
            <a:ext cx="1386840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Why use learning?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499745"/>
            <a:ext cx="4148455" cy="245427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It is very hard to write programs that solve problems like recognizing a handwritten digit</a:t>
            </a: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distinguishes a 2 from a 7?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How does our brain do it?</a:t>
            </a:r>
            <a:endParaRPr lang="en-US" sz="12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Instead of writing a program by hand, we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examples</a:t>
            </a:r>
            <a:r>
              <a:rPr lang="en-US" sz="1000">
                <a:latin typeface="Arial" panose="020B0604020202020204"/>
              </a:rPr>
              <a:t> that specify the correct output for a given input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A machine learning algorithm then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these examples and produces a program that does the job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The program produced by the learning algorithm may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very different from a typical hand-written program</a:t>
            </a:r>
            <a:r>
              <a:rPr lang="en-US" sz="1000">
                <a:latin typeface="Arial" panose="020B0604020202020204"/>
              </a:rPr>
              <a:t>. It may contain millions of numbers.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If we do it right, the program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for new cases as well as the ones we trained it on</a:t>
            </a:r>
            <a:r>
              <a:rPr lang="en-US" sz="1000">
                <a:latin typeface="Arial" panose="020B0604020202020204"/>
              </a:rPr>
              <a:t>.</a:t>
            </a: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070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many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792" y="499872"/>
            <a:ext cx="359054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139700"/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36" y="371856"/>
            <a:ext cx="3346704" cy="26426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505" y="109855"/>
            <a:ext cx="184975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5544" y="3057144"/>
            <a:ext cx="1005840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latin typeface="Arial" panose="020B0604020202020204"/>
              </a:rPr>
              <a:t>What digit is this?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03505" y="109855"/>
            <a:ext cx="184086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792480"/>
            <a:ext cx="2856865" cy="20821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36" y="615696"/>
            <a:ext cx="3041904" cy="23073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505" y="109855"/>
            <a:ext cx="182435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304" y="2962656"/>
            <a:ext cx="1149096" cy="1280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000">
                <a:latin typeface="Arial" panose="020B0604020202020204"/>
              </a:rPr>
              <a:t>What about this one?</a:t>
            </a: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10490"/>
            <a:ext cx="1835785" cy="19558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2643" y="2664386"/>
            <a:ext cx="1616149" cy="150273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000">
                <a:latin typeface="Arial" panose="020B0604020202020204"/>
              </a:rPr>
              <a:t>Am I going to pass the exam?</a:t>
            </a:r>
            <a:endParaRPr lang="en-US" sz="1000">
              <a:latin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703580"/>
            <a:ext cx="1864995" cy="17506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7975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many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696" y="499872"/>
            <a:ext cx="3596640" cy="3779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139700">
              <a:spcAft>
                <a:spcPts val="49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139700"/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09728"/>
            <a:ext cx="2526792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431800"/>
            <a:ext cx="2984500" cy="2204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0680" y="2664460"/>
            <a:ext cx="41052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Siri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supports a wide range of user commands, including performing phone actions, checking basic information, scheduling events and reminders. Its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 engine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uses advanced machine learning technologies to function.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09728"/>
            <a:ext cx="2526792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648335"/>
            <a:ext cx="2880000" cy="151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8290" y="2304415"/>
            <a:ext cx="4077970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None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Facial recognition system</a:t>
            </a:r>
            <a:r>
              <a:rPr lang="en-US" sz="1000">
                <a:latin typeface="Arial" panose="020B0604020202020204"/>
                <a:sym typeface="+mn-ea"/>
              </a:rPr>
              <a:t>: M</a:t>
            </a:r>
            <a:r>
              <a:rPr lang="en-US" sz="1000">
                <a:latin typeface="Arial" panose="020B0604020202020204"/>
                <a:sym typeface="+mn-ea"/>
              </a:rPr>
              <a:t>atching a human face from a digital image or a video frame against a database of faces, typically employed to authenticate users through ID verification services, works by pinpointing and measuring facial features from a given image.</a:t>
            </a:r>
            <a:endParaRPr lang="en-US" altLang="en-US" sz="1000">
              <a:latin typeface="Arial" panose="020B060402020202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330" y="100330"/>
            <a:ext cx="1343025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Course Information 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521208"/>
            <a:ext cx="4218432" cy="26883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Lecture time and place: </a:t>
            </a:r>
            <a:endParaRPr lang="en-US" sz="1200">
              <a:latin typeface="Arial" panose="020B0604020202020204"/>
            </a:endParaRPr>
          </a:p>
          <a:p>
            <a:pPr marL="171450" lvl="1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Monday 10:20AM-12:10PM in the 3rd Lecture hall 409 (weekly)</a:t>
            </a:r>
            <a:endParaRPr lang="en-US" sz="1000">
              <a:latin typeface="Arial" panose="020B0604020202020204"/>
            </a:endParaRPr>
          </a:p>
          <a:p>
            <a:pPr marL="171450" lvl="1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Wednesday 8:00AM-9:50AM in </a:t>
            </a:r>
            <a:r>
              <a:rPr lang="en-US" sz="1000">
                <a:latin typeface="Arial" panose="020B0604020202020204"/>
                <a:sym typeface="+mn-ea"/>
              </a:rPr>
              <a:t>the 3</a:t>
            </a:r>
            <a:r>
              <a:rPr lang="en-US" sz="1000">
                <a:latin typeface="Arial" panose="020B0604020202020204"/>
                <a:sym typeface="+mn-ea"/>
              </a:rPr>
              <a:t>rd Lecture hall </a:t>
            </a:r>
            <a:r>
              <a:rPr lang="en-US" sz="1000">
                <a:latin typeface="Arial" panose="020B0604020202020204"/>
              </a:rPr>
              <a:t>409 (biweekly)</a:t>
            </a:r>
            <a:endParaRPr lang="en-US" sz="10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Instruction language: </a:t>
            </a: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English</a:t>
            </a:r>
            <a:endParaRPr lang="en-US" sz="10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Lecture Website: </a:t>
            </a: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https://bb.sustech.edu.cn/</a:t>
            </a:r>
            <a:endParaRPr lang="en-US" sz="10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  <a:sym typeface="+mn-ea"/>
              </a:rPr>
              <a:t>Class Group WeChat </a:t>
            </a:r>
            <a:endParaRPr lang="en-US" sz="1200">
              <a:latin typeface="Arial" panose="020B0604020202020204"/>
            </a:endParaRPr>
          </a:p>
          <a:p>
            <a:pPr indent="177800" algn="just">
              <a:lnSpc>
                <a:spcPts val="1390"/>
              </a:lnSpc>
              <a:spcAft>
                <a:spcPts val="280"/>
              </a:spcAft>
            </a:pPr>
            <a:endParaRPr lang="en-US" sz="850">
              <a:latin typeface="Arial" panose="020B0604020202020204"/>
            </a:endParaRPr>
          </a:p>
          <a:p>
            <a:pPr indent="177800" algn="just">
              <a:lnSpc>
                <a:spcPts val="1390"/>
              </a:lnSpc>
              <a:spcAft>
                <a:spcPts val="280"/>
              </a:spcAft>
            </a:pP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8065" y="112221"/>
            <a:ext cx="2518756" cy="19534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3370" y="2473267"/>
            <a:ext cx="2622666" cy="15378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Figure </a:t>
            </a:r>
            <a:r>
              <a:rPr lang="zh-TW" sz="850">
                <a:solidFill>
                  <a:srgbClr val="3333B2"/>
                </a:solidFill>
                <a:latin typeface="Arial" panose="020B0604020202020204"/>
                <a:ea typeface="Arial" panose="020B0604020202020204"/>
              </a:rPr>
              <a:t>: </a:t>
            </a:r>
            <a:r>
              <a:rPr lang="en-US" sz="850">
                <a:latin typeface="Arial" panose="020B0604020202020204"/>
              </a:rPr>
              <a:t>Photomath:</a:t>
            </a:r>
            <a:r>
              <a:rPr lang="en-US" sz="850">
                <a:latin typeface="Arial" panose="020B0604020202020204"/>
                <a:hlinkClick r:id="rId1"/>
              </a:rPr>
              <a:t> </a:t>
            </a:r>
            <a:r>
              <a:rPr lang="en-US" sz="950">
                <a:solidFill>
                  <a:srgbClr val="0000FF"/>
                </a:solidFill>
                <a:latin typeface="Courier New" panose="02070309020205020404"/>
                <a:hlinkClick r:id="rId1"/>
              </a:rPr>
              <a:t>https://photomath.net/</a:t>
            </a:r>
            <a:endParaRPr lang="en-US" sz="950">
              <a:solidFill>
                <a:srgbClr val="0000FF"/>
              </a:solidFill>
              <a:latin typeface="Courier New" panose="02070309020205020404"/>
              <a:hlinkClick r:id="rId1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504190"/>
            <a:ext cx="3368040" cy="1873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90" y="2736215"/>
            <a:ext cx="41217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Photomath is a mobile computer algebra system with an augmented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character recognition system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designed for use with a smartphone's camera to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and recognize mathematical equations.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4800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696" y="499872"/>
            <a:ext cx="3956304" cy="7650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8890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8890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2240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   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TikTok, Taobao, Amazon, Netflix).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505" y="109855"/>
            <a:ext cx="277241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Recommendation Systems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792480"/>
            <a:ext cx="3308985" cy="1675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8380" y="2808605"/>
            <a:ext cx="31654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How TikTok recommends videos #ForYou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505" y="109855"/>
            <a:ext cx="279019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Recommendation Systems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599440"/>
            <a:ext cx="4070985" cy="2258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1975" y="2880360"/>
            <a:ext cx="36112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ims at providing users with attention-grabbing items based on their preferences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in Taobao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8356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3959352" cy="9875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TikTok, Taobao).</a:t>
            </a:r>
            <a:endParaRPr lang="en-US" sz="850">
              <a:latin typeface="Arial" panose="020B0604020202020204"/>
            </a:endParaRPr>
          </a:p>
          <a:p>
            <a:pPr indent="0" algn="just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3444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504190"/>
            <a:ext cx="3600000" cy="26065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103505" y="109855"/>
            <a:ext cx="235077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32435"/>
            <a:ext cx="4498975" cy="2913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03505" y="109855"/>
            <a:ext cx="235394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576580"/>
            <a:ext cx="3323590" cy="26727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7594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341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</a:t>
            </a:r>
            <a:r>
              <a:rPr lang="en-US" sz="850">
                <a:latin typeface="Arial" panose="020B0604020202020204"/>
                <a:sym typeface="+mn-ea"/>
              </a:rPr>
              <a:t>TikTok, Taobao</a:t>
            </a:r>
            <a:r>
              <a:rPr lang="en-US" sz="850">
                <a:latin typeface="Arial" panose="020B0604020202020204"/>
              </a:rPr>
              <a:t>).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4007" y="109785"/>
            <a:ext cx="1248091" cy="1964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 Computer Vision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900" y="504190"/>
            <a:ext cx="400304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detection: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deals with detecting instances of semantic objects of a certain class (such as humans, buildings, or cars) in digital images and videos.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1224280"/>
            <a:ext cx="1884045" cy="1212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224280"/>
            <a:ext cx="2034540" cy="1212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5900" y="2520315"/>
            <a:ext cx="205930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Objects detected with OpenCV's Deep Neural Network module (dnn) by using a YOLOv3 model capable to detect objects of 80 common classes.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20315" y="2736215"/>
            <a:ext cx="19450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Detection of objects on a road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12776"/>
            <a:ext cx="1078992" cy="164592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Pre-requisites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530225"/>
            <a:ext cx="3912870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ts val="2040"/>
              </a:lnSpc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  <a:sym typeface="+mn-ea"/>
              </a:rPr>
              <a:t>Liberal wrt waiving pre-requisites</a:t>
            </a:r>
            <a:endParaRPr lang="en-US" sz="1200">
              <a:latin typeface="Arial" panose="020B0604020202020204"/>
            </a:endParaRPr>
          </a:p>
          <a:p>
            <a:pPr marL="171450" indent="-171450" algn="l">
              <a:lnSpc>
                <a:spcPts val="20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But it is up to you to determine if you have the appropriate background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"/>
            </a:pPr>
            <a:r>
              <a:rPr lang="en-US" sz="1200">
                <a:latin typeface="Arial" panose="020B0604020202020204"/>
              </a:rPr>
              <a:t>Do I have the appropriate background?</a:t>
            </a:r>
            <a:endParaRPr lang="en-US" sz="1200">
              <a:latin typeface="Arial" panose="020B060402020202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Linear algebra: </a:t>
            </a:r>
            <a:r>
              <a:rPr lang="en-US" sz="1000">
                <a:latin typeface="Arial" panose="020B0604020202020204"/>
              </a:rPr>
              <a:t>vector/matrix manipulations, properties</a:t>
            </a:r>
            <a:endParaRPr lang="en-US" sz="1000">
              <a:latin typeface="Arial" panose="020B060402020202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Calculus: </a:t>
            </a:r>
            <a:r>
              <a:rPr lang="en-US" sz="1000">
                <a:latin typeface="Arial" panose="020B0604020202020204"/>
              </a:rPr>
              <a:t>derivatives and partial derivatives</a:t>
            </a:r>
            <a:endParaRPr lang="en-US" sz="1000">
              <a:latin typeface="Arial" panose="020B060402020202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Probability: </a:t>
            </a:r>
            <a:r>
              <a:rPr lang="en-US" sz="1000">
                <a:latin typeface="Arial" panose="020B0604020202020204"/>
              </a:rPr>
              <a:t>common distributions; Bayes Rule</a:t>
            </a:r>
            <a:endParaRPr lang="en-US" sz="1000">
              <a:latin typeface="Arial" panose="020B060402020202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Statistics: </a:t>
            </a:r>
            <a:r>
              <a:rPr lang="en-US" sz="1000">
                <a:latin typeface="Arial" panose="020B0604020202020204"/>
              </a:rPr>
              <a:t>mean/median/mode; maximum likelihood</a:t>
            </a:r>
            <a:endParaRPr lang="en-US" sz="1000">
              <a:latin typeface="Arial" panose="020B060402020202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Programming language: </a:t>
            </a:r>
            <a:r>
              <a:rPr lang="en-US" sz="1000">
                <a:latin typeface="Arial" panose="020B0604020202020204"/>
                <a:sym typeface="+mn-ea"/>
              </a:rPr>
              <a:t>Python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4007" y="109785"/>
            <a:ext cx="1248091" cy="1964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 Computer Vision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504190"/>
            <a:ext cx="3606165" cy="1362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680" y="2232025"/>
            <a:ext cx="40805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segmentation: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partition a digital image into multiple image segments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(sets of pixels)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The goal of segmentation is to simplify and/or change the representation of an image into something that is more meaningful and easier to analyze. 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0584" y="109728"/>
            <a:ext cx="1255776" cy="201168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Computer Vision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792480"/>
            <a:ext cx="2248535" cy="15913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480" y="2808605"/>
            <a:ext cx="29641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1000">
                <a:latin typeface="Arial" panose="020B0604020202020204"/>
                <a:sym typeface="+mn-ea"/>
              </a:rPr>
              <a:t>By using RGB-D camera, estimate a human pose</a:t>
            </a:r>
            <a:endParaRPr lang="en-US" altLang="en-US" sz="1000">
              <a:latin typeface="Arial" panose="020B0604020202020204"/>
              <a:sym typeface="+mn-ea"/>
            </a:endParaRPr>
          </a:p>
        </p:txBody>
      </p:sp>
      <p:pic>
        <p:nvPicPr>
          <p:cNvPr id="4" name="图片 3" descr="j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70" y="432435"/>
            <a:ext cx="1838960" cy="2230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8926" y="106947"/>
            <a:ext cx="1256631" cy="20052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Computer Vision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576580"/>
            <a:ext cx="3337560" cy="2248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770" y="2952115"/>
            <a:ext cx="217360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1000">
                <a:latin typeface="Arial" panose="020B0604020202020204"/>
                <a:sym typeface="+mn-ea"/>
              </a:rPr>
              <a:t>Convert a picture with artistic styles</a:t>
            </a:r>
            <a:endParaRPr lang="en-US" altLang="en-US" sz="1000">
              <a:latin typeface="Arial" panose="020B060402020202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006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5941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TikTok, Taobao).</a:t>
            </a:r>
            <a:endParaRPr lang="en-US" sz="850">
              <a:latin typeface="Arial" panose="020B0604020202020204"/>
            </a:endParaRPr>
          </a:p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  <a:p>
            <a:pPr indent="0" algn="just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Robotics: </a:t>
            </a:r>
            <a:r>
              <a:rPr lang="en-US" sz="850">
                <a:latin typeface="Arial" panose="020B0604020202020204"/>
              </a:rPr>
              <a:t>perception, planning, etc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429" y="110083"/>
            <a:ext cx="1548266" cy="1988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Autonomous Driving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925" y="575945"/>
            <a:ext cx="1901825" cy="1089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95" y="575945"/>
            <a:ext cx="1651635" cy="1116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872615"/>
            <a:ext cx="1797685" cy="12325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86610" y="1800225"/>
            <a:ext cx="22987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A self-driving car (also known as an autonomous car or driverless car) is a vehicle that uses a different number of sensors, radars, cameras, and artificial intelligence to travel to destinations without needing a human driver.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many aspects, it uses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artificial intelligence techniques to make cars self-driving.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12776"/>
            <a:ext cx="1048512" cy="201168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Flying Robots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575945"/>
            <a:ext cx="3035300" cy="1769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190" y="2520315"/>
            <a:ext cx="37998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deep learning neural network helps drones sift through crowds to find and identify persons of interest.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even inspect large industrial equipment, like telephone towers, and generate a real-time damage report.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695" y="109855"/>
            <a:ext cx="1275715" cy="19875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Everyday Robots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910" y="2016760"/>
            <a:ext cx="41573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Today, robots are expensive and perform highly specialized tasks. But what if a robot could be affordable and taught by just about anyone? 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 everyday robot project creates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robot that can be taught by anyone requires tackling some of the hardest challenges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in the field of robotics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They could help people with whatever they needed, doing tasks we haven't even dreamed up yet.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576580"/>
            <a:ext cx="1800000" cy="120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792480"/>
            <a:ext cx="1800000" cy="120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5752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8227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Amazon, Netflix).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Robotics: </a:t>
            </a:r>
            <a:r>
              <a:rPr lang="en-US" sz="850">
                <a:latin typeface="Arial" panose="020B0604020202020204"/>
              </a:rPr>
              <a:t>perception, planning, etc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07950"/>
            <a:ext cx="148526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Playing Games: Atari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900" y="2304415"/>
            <a:ext cx="41643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Researchers at Google's DeepMind have produced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reinforcement learning (RL) system called Agent57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that has scored above the human benchmark on all 57 Atari 2600 games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Agent57 uses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called deep reinforcement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, which allows it to learn from mistakes and keep improving over time. 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575945"/>
            <a:ext cx="3100705" cy="16332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04775"/>
            <a:ext cx="1782445" cy="20383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Playing Games: AlphaGo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99110"/>
            <a:ext cx="3965575" cy="2237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90" y="2736850"/>
            <a:ext cx="41706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AlphaGo is the first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program to defeat a professional human Go player, the first to defeat a Go world champion, and is arguably the strongest Go player in history.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0584"/>
            <a:ext cx="923544" cy="21945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Textbook(s)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04825"/>
            <a:ext cx="4126230" cy="21399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Textbook:</a:t>
            </a:r>
            <a:endParaRPr lang="en-US" sz="1200">
              <a:latin typeface="Arial" panose="020B060402020202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C. M. Bishop,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Pattern Recognition and Machine Learning,</a:t>
            </a:r>
            <a:r>
              <a:rPr lang="en-US" sz="1000">
                <a:latin typeface="Arial" panose="020B0604020202020204"/>
              </a:rPr>
              <a:t> Springer, 2006 </a:t>
            </a:r>
            <a:endParaRPr lang="en-US" sz="1000">
              <a:latin typeface="Arial" panose="020B060402020202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R. S. Sutton and A. C. Barto,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Reinforcement Learning: An Introduction (second edition),</a:t>
            </a:r>
            <a:r>
              <a:rPr lang="en-US" sz="1000">
                <a:latin typeface="Arial" panose="020B0604020202020204"/>
                <a:sym typeface="+mn-ea"/>
              </a:rPr>
              <a:t> The MIT Press, 2018</a:t>
            </a:r>
            <a:endParaRPr lang="en-US" sz="1000">
              <a:latin typeface="Arial" panose="020B060402020202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endParaRPr lang="en-US" sz="1200">
              <a:latin typeface="Arial" panose="020B060402020202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20204"/>
              </a:rPr>
              <a:t>Other recommending book:</a:t>
            </a:r>
            <a:endParaRPr lang="en-US" sz="1200">
              <a:latin typeface="Arial" panose="020B060402020202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A. Downey,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Think Python (version 2.0),</a:t>
            </a:r>
            <a:r>
              <a:rPr lang="en-US" sz="1000">
                <a:latin typeface="Arial" panose="020B0604020202020204"/>
              </a:rPr>
              <a:t> Green Tea Press, 2012</a:t>
            </a:r>
            <a:endParaRPr lang="en-US" sz="1000">
              <a:latin typeface="Arial" panose="020B0604020202020204"/>
            </a:endParaRPr>
          </a:p>
          <a:p>
            <a:pPr marL="628650" lvl="1" indent="-171450">
              <a:spcAft>
                <a:spcPts val="350"/>
              </a:spcAft>
              <a:buFont typeface="Wingdings" panose="05000000000000000000" charset="0"/>
              <a:buChar char="Ø"/>
            </a:pPr>
            <a:endParaRPr lang="en-US" sz="850">
              <a:latin typeface="Arial" panose="020B0604020202020204"/>
            </a:endParaRPr>
          </a:p>
          <a:p>
            <a:pPr marL="1085850" lvl="2" indent="-171450">
              <a:spcAft>
                <a:spcPts val="350"/>
              </a:spcAft>
              <a:buFont typeface="Wingdings" panose="05000000000000000000" charset="0"/>
              <a:buChar char="Ø"/>
            </a:pPr>
            <a:endParaRPr lang="en-US" sz="850">
              <a:latin typeface="Arial" panose="020B0604020202020204"/>
            </a:endParaRPr>
          </a:p>
          <a:p>
            <a:pPr lvl="1" indent="0">
              <a:spcAft>
                <a:spcPts val="350"/>
              </a:spcAft>
              <a:buFont typeface="Wingdings" panose="05000000000000000000" charset="0"/>
              <a:buNone/>
            </a:pPr>
            <a:r>
              <a:rPr lang="en-US" sz="850">
                <a:latin typeface="Arial" panose="020B0604020202020204"/>
              </a:rPr>
              <a:t>       </a:t>
            </a:r>
            <a:endParaRPr lang="en-US" sz="850">
              <a:latin typeface="Arial" panose="020B0604020202020204"/>
            </a:endParaRPr>
          </a:p>
          <a:p>
            <a:pPr lvl="1" algn="l">
              <a:spcAft>
                <a:spcPts val="350"/>
              </a:spcAft>
              <a:buClrTx/>
              <a:buSzTx/>
              <a:buFont typeface="Wingdings" panose="05000000000000000000" charset="0"/>
              <a:buNone/>
            </a:pPr>
            <a:r>
              <a:rPr lang="en-US" sz="1200">
                <a:solidFill>
                  <a:srgbClr val="3332B1"/>
                </a:solidFill>
                <a:latin typeface="Arial" panose="020B0604020202020204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/>
              </a:rPr>
              <a:t>E-book</a:t>
            </a:r>
            <a:r>
              <a:rPr lang="en-US" sz="1200">
                <a:solidFill>
                  <a:srgbClr val="FF0000"/>
                </a:solidFill>
                <a:latin typeface="Arial" panose="020B0604020202020204"/>
              </a:rPr>
              <a:t>s are available in SUSTech Blackboard</a:t>
            </a:r>
            <a:endParaRPr lang="en-US" sz="1200">
              <a:solidFill>
                <a:srgbClr val="FF0000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387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2006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Amazon, Netflix).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Robotics: </a:t>
            </a:r>
            <a:r>
              <a:rPr lang="en-US" sz="850">
                <a:latin typeface="Arial" panose="020B0604020202020204"/>
              </a:rPr>
              <a:t>perception, planning, etc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anomalies: </a:t>
            </a:r>
            <a:r>
              <a:rPr lang="en-US" sz="850">
                <a:latin typeface="Arial" panose="020B0604020202020204"/>
              </a:rPr>
              <a:t>Unusual sequences of credit card transactions, panic situation at an airport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832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4292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Amazon, Netflix).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Robotics: </a:t>
            </a:r>
            <a:r>
              <a:rPr lang="en-US" sz="850">
                <a:latin typeface="Arial" panose="020B0604020202020204"/>
              </a:rPr>
              <a:t>perception, planning, etc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anomalies: </a:t>
            </a:r>
            <a:r>
              <a:rPr lang="en-US" sz="850">
                <a:latin typeface="Arial" panose="020B0604020202020204"/>
              </a:rPr>
              <a:t>Unusual sequences of credit card transactions, panic situation at an airport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9.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Spam filtering, fraud detection: </a:t>
            </a:r>
            <a:r>
              <a:rPr lang="en-US" sz="850">
                <a:latin typeface="Arial" panose="020B0604020202020204"/>
              </a:rPr>
              <a:t>The enemy adapts so we must adapt too</a:t>
            </a:r>
            <a:endParaRPr lang="en-US" sz="85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5879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4292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Classification: </a:t>
            </a:r>
            <a:r>
              <a:rPr lang="en-US" sz="850">
                <a:latin typeface="Arial" panose="020B0604020202020204"/>
              </a:rPr>
              <a:t>Determine which discrete category the example is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patterns: </a:t>
            </a:r>
            <a:r>
              <a:rPr lang="en-US" sz="850">
                <a:latin typeface="Arial" panose="020B0604020202020204"/>
              </a:rPr>
              <a:t>Speech Recognition, facial identity,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Recommender Systems: </a:t>
            </a:r>
            <a:r>
              <a:rPr lang="en-US" sz="850">
                <a:latin typeface="Arial" panose="020B0604020202020204"/>
              </a:rPr>
              <a:t>Noisy data, commercial pay-off (e.g., Amazon, Netflix).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Information retrieval: </a:t>
            </a:r>
            <a:r>
              <a:rPr lang="en-US" sz="850">
                <a:latin typeface="Arial" panose="020B0604020202020204"/>
              </a:rPr>
              <a:t>Find documents or images with similar content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Computer vision: </a:t>
            </a:r>
            <a:r>
              <a:rPr lang="en-US" sz="850">
                <a:latin typeface="Arial" panose="020B0604020202020204"/>
              </a:rPr>
              <a:t>detection, segmentation, depth estimation, optical flow, etc</a:t>
            </a:r>
            <a:endParaRPr lang="en-US" sz="850"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Robotics: </a:t>
            </a:r>
            <a:r>
              <a:rPr lang="en-US" sz="850">
                <a:latin typeface="Arial" panose="020B0604020202020204"/>
              </a:rPr>
              <a:t>perception, planning, etc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Recognizing anomalies: </a:t>
            </a:r>
            <a:r>
              <a:rPr lang="en-US" sz="850">
                <a:latin typeface="Arial" panose="020B0604020202020204"/>
              </a:rPr>
              <a:t>Unusual sequences of credit card transactions, panic situation at an airport</a:t>
            </a:r>
            <a:endParaRPr lang="en-US" sz="850">
              <a:latin typeface="Arial" panose="020B060402020202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20204"/>
              </a:rPr>
              <a:t>9.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Spam filtering, fraud detection: </a:t>
            </a:r>
            <a:r>
              <a:rPr lang="en-US" sz="850">
                <a:latin typeface="Arial" panose="020B0604020202020204"/>
              </a:rPr>
              <a:t>The enemy adapts so we must adapt too</a:t>
            </a:r>
            <a:endParaRPr lang="en-US" sz="850">
              <a:latin typeface="Arial" panose="020B0604020202020204"/>
            </a:endParaRPr>
          </a:p>
          <a:p>
            <a:pPr algn="l">
              <a:lnSpc>
                <a:spcPct val="123000"/>
              </a:lnSpc>
              <a:buClrTx/>
              <a:buSzTx/>
              <a:buFontTx/>
            </a:pPr>
            <a:r>
              <a:rPr lang="en-US" sz="850">
                <a:latin typeface="Arial" panose="020B0604020202020204"/>
              </a:rPr>
              <a:t>10. </a:t>
            </a:r>
            <a:r>
              <a:rPr lang="en-US" sz="850">
                <a:solidFill>
                  <a:srgbClr val="0000FF"/>
                </a:solidFill>
                <a:latin typeface="Arial" panose="020B0604020202020204"/>
              </a:rPr>
              <a:t>Many more!</a:t>
            </a:r>
            <a:endParaRPr lang="en-US" sz="850">
              <a:solidFill>
                <a:srgbClr val="0000FF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09855"/>
            <a:ext cx="214566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Branches of Machine Learning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576580"/>
            <a:ext cx="2891790" cy="26314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499745"/>
            <a:ext cx="4075430" cy="26092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a training set of example inputs and their corresponding desired outputs, which the algorithm uses to learn a model of the mapping from inputs to outputs.</a:t>
            </a: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model is learned, the algorithm can generate outputs for new inputs.</a:t>
            </a: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Classification: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1-of-N output (speech recognition, object recognition, medical diagnosis)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Regression: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real-valued output (predicting market prices, customer rating)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499872"/>
            <a:ext cx="4075176" cy="1831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Unsupervised learning: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require a training set, 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instead, learn a model of the input data by</a:t>
            </a: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detecting patterns in it.</a:t>
            </a: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 algorithms can be used to</a:t>
            </a: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 structure in data or to cluster data into groups.</a:t>
            </a: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Form clusters; Extract features</a:t>
            </a: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09855"/>
            <a:ext cx="35007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Extension of supervised and unsupervised learning 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499872"/>
            <a:ext cx="4075176" cy="1831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Self-supervised learning: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only a training set of input data; the desired outputs are not provided. 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Instead, the algorithm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learns a model of the input data and the desired outputs by detecting patterns in the data.</a:t>
            </a: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Semi-supervised learning: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Require a training set of input data and a set of desired outputs, but not all of the input data has to have a corresponding desired output.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algorithm uses the input data to learn a model of the mapping from inputs to outputs and then </a:t>
            </a: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uses the set of desired outputs to refine the model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04190"/>
            <a:ext cx="3956050" cy="2738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Reinforcement learning: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826135"/>
            <a:ext cx="3914140" cy="1311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47595"/>
            <a:ext cx="3924000" cy="8464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03568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Install Python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327660"/>
            <a:ext cx="3938270" cy="306006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Install Anaconda 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Anaconda is a distribution of the Python and R programming languages for scientific computing (data science, machine learning applications, large-scale data processing, predictive analytics, etc.),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that aims to simplify package management and deployment</a:t>
            </a:r>
            <a:r>
              <a:rPr lang="en-US" sz="1000">
                <a:latin typeface="Arial" panose="020B0604020202020204"/>
              </a:rPr>
              <a:t>.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Download the right version from </a:t>
            </a:r>
            <a:r>
              <a:rPr lang="en-US" sz="1000">
                <a:latin typeface="Arial" panose="020B0604020202020204"/>
                <a:hlinkClick r:id="rId1" action="ppaction://hlinkfile"/>
              </a:rPr>
              <a:t>https://www.anaconda.com/</a:t>
            </a:r>
            <a:endParaRPr lang="en-US" sz="1000">
              <a:latin typeface="Arial" panose="020B0604020202020204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  <a:sym typeface="+mn-ea"/>
              </a:rPr>
              <a:t>After installing Anaconda, you will notice the following in the start-up menu (under “Anaconda3” folder)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lvl="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Anaconda Powershell Prompt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lvl="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endParaRPr lang="en-US" sz="8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Jupyter Notebook 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(Jupyter is a very popular application used for data analysis. It's an IPython notebook ("interactive python"). You can run each block of code separately.)</a:t>
            </a:r>
            <a:endParaRPr lang="en-US" sz="8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8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Spyder 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(Spyder is an Integrated Development Environment (IDE) for Python like Atom, Visual Studio, etc. )</a:t>
            </a:r>
            <a:endParaRPr lang="en-US" sz="9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latin typeface="Arial" panose="020B0604020202020204"/>
            </a:endParaRPr>
          </a:p>
          <a:p>
            <a:pPr marL="418465" indent="-171450" algn="just">
              <a:lnSpc>
                <a:spcPts val="1560"/>
              </a:lnSpc>
              <a:buFont typeface="Wingdings" panose="05000000000000000000" charset="0"/>
              <a:buChar char="ü"/>
            </a:pP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61290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Install Python (cont’d)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535" y="432435"/>
            <a:ext cx="3938270" cy="238315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Open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“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Anaconda Powershell Prompt”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</a:rPr>
              <a:t>Manage Python environment with conda</a:t>
            </a:r>
            <a:endParaRPr lang="en-US" sz="1000">
              <a:latin typeface="Arial" panose="020B0604020202020204"/>
            </a:endParaRPr>
          </a:p>
          <a:p>
            <a:pPr marL="418465" indent="-171450" algn="just">
              <a:lnSpc>
                <a:spcPts val="1560"/>
              </a:lnSpc>
              <a:buFont typeface="Wingdings" panose="05000000000000000000" charset="0"/>
              <a:buChar char="ü"/>
            </a:pPr>
            <a:endParaRPr lang="en-US" sz="900">
              <a:latin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648335"/>
            <a:ext cx="3720465" cy="1584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537460"/>
            <a:ext cx="2515870" cy="278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390" y="72390"/>
            <a:ext cx="3089910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Provisional Calendar (48 credit hours): Part 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90" y="576580"/>
            <a:ext cx="401066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01. Introduction to machine learning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Introduction to PyTorch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part I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03. Introduction to PyTorch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: part II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Mathematics preliminaries in machine learning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05.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Regression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06.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inear regression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inear classification (binary)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Logistic regression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and multi-class classification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Multi-layer perceptron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61290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Install Python (cont’d)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535" y="432435"/>
            <a:ext cx="4108450" cy="28086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Python Packages: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Suppose you have developed a very large application that includes many modules.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Packages allow for a hierarchical structuring of the module namespace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 using dot notation.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Creating a package is quite straightforward, since it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makes use of the operating system’s inherent hierarchical file structure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.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Install Python Packages (e.g.,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NumPy: the core library for scientific computing in Python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)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conda install xxx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pip install xxx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247015" indent="0" algn="just">
              <a:lnSpc>
                <a:spcPts val="1560"/>
              </a:lnSpc>
              <a:buFont typeface="Wingdings" panose="05000000000000000000" charset="0"/>
              <a:buNone/>
            </a:pPr>
            <a:endParaRPr lang="en-US" sz="900">
              <a:latin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90" y="1368425"/>
            <a:ext cx="829945" cy="652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2304415"/>
            <a:ext cx="2924810" cy="9232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97294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Edit and Run Python Code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900" y="314325"/>
            <a:ext cx="4108450" cy="28086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Spyder </a:t>
            </a:r>
            <a:r>
              <a:rPr lang="en-US" sz="1000">
                <a:latin typeface="Arial" panose="020B0604020202020204"/>
                <a:sym typeface="+mn-ea"/>
              </a:rPr>
              <a:t>(an IDE for Python)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Python file: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xx.py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VS Code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 (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suggest! </a:t>
            </a:r>
            <a:r>
              <a:rPr lang="en-US" sz="900">
                <a:solidFill>
                  <a:schemeClr val="tx1"/>
                </a:solidFill>
                <a:latin typeface="Arial" panose="020B0604020202020204"/>
                <a:sym typeface="+mn-ea"/>
              </a:rPr>
              <a:t>Visual Studio Code is a code editor redefined and optimized for building and debugging modern web and cloud applications.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 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) 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https://code.visualstudio.com/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How to run Python code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pyhton xxx.py 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latin typeface="Arial" panose="020B0604020202020204"/>
                <a:sym typeface="+mn-ea"/>
              </a:rPr>
              <a:t>Jupyter Notebook (Interactive python)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IPython file: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xx.ipynb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20204"/>
                <a:sym typeface="+mn-ea"/>
              </a:rPr>
              <a:t>Convert xx.ipynb to xx.py: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 Download as Python (.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py)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run xx.py into an IPython notebook cell: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%run xx.py</a:t>
            </a: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20204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360680"/>
            <a:ext cx="1983105" cy="328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515"/>
            <a:ext cx="4608830" cy="3003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76580"/>
            <a:ext cx="3938270" cy="27908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To have the Python environment and packages ready</a:t>
            </a:r>
            <a:r>
              <a:rPr lang="en-US" sz="1000">
                <a:solidFill>
                  <a:schemeClr val="tx1"/>
                </a:solidFill>
                <a:latin typeface="Arial" panose="020B0604020202020204"/>
                <a:sym typeface="+mn-ea"/>
              </a:rPr>
              <a:t> on your computer</a:t>
            </a:r>
            <a:endParaRPr lang="en-US" sz="1000">
              <a:solidFill>
                <a:schemeClr val="tx1"/>
              </a:solidFill>
              <a:latin typeface="Arial" panose="020B0604020202020204"/>
            </a:endParaRPr>
          </a:p>
          <a:p>
            <a:pPr marL="171450" lvl="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</a:rPr>
              <a:t>Install Anaconda (Windows/Linux OS)  </a:t>
            </a:r>
            <a:endParaRPr lang="en-US" sz="900">
              <a:latin typeface="Arial" panose="020B0604020202020204"/>
            </a:endParaRPr>
          </a:p>
          <a:p>
            <a:pPr marL="171450" lvl="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  <a:sym typeface="+mn-ea"/>
              </a:rPr>
              <a:t>Create a virtual environment and install Python (suggest Python version 3.7, 3.8, or 3.9) </a:t>
            </a:r>
            <a:endParaRPr lang="en-US" sz="900">
              <a:latin typeface="Arial" panose="020B0604020202020204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  <a:sym typeface="+mn-ea"/>
              </a:rPr>
              <a:t>In</a:t>
            </a:r>
            <a:r>
              <a:rPr lang="en-US" sz="900">
                <a:latin typeface="Arial" panose="020B0604020202020204"/>
              </a:rPr>
              <a:t>stall required packages: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</a:rPr>
              <a:t>numpy, scipy, scikit-learn,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matplotlib</a:t>
            </a:r>
            <a:endParaRPr lang="en-US" sz="900"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900">
                <a:latin typeface="Arial" panose="020B0604020202020204"/>
                <a:sym typeface="+mn-ea"/>
              </a:rPr>
              <a:t>Take a screen shot for the following</a:t>
            </a:r>
            <a:endParaRPr lang="en-US" sz="900">
              <a:latin typeface="Arial" panose="020B060402020202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conda env list</a:t>
            </a:r>
            <a:endParaRPr lang="en-US" sz="9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  <a:sym typeface="+mn-ea"/>
              </a:rPr>
              <a:t>activate your environment and 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python --version</a:t>
            </a:r>
            <a:endParaRPr lang="en-US" sz="9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  <a:sym typeface="+mn-ea"/>
              </a:rPr>
              <a:t>show that all above packages are installed by using the command</a:t>
            </a:r>
            <a:r>
              <a:rPr lang="en-US" sz="900">
                <a:solidFill>
                  <a:srgbClr val="0000FF"/>
                </a:solidFill>
                <a:latin typeface="Arial" panose="020B0604020202020204"/>
                <a:sym typeface="+mn-ea"/>
              </a:rPr>
              <a:t> pip show xxx </a:t>
            </a:r>
            <a:r>
              <a:rPr lang="en-US" sz="900">
                <a:solidFill>
                  <a:schemeClr val="tx1"/>
                </a:solidFill>
                <a:latin typeface="Arial" panose="020B0604020202020204"/>
                <a:sym typeface="+mn-ea"/>
              </a:rPr>
              <a:t>(xxx refers to the package name above)</a:t>
            </a:r>
            <a:endParaRPr lang="en-US" sz="9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endParaRPr lang="en-US" sz="900">
              <a:solidFill>
                <a:schemeClr val="tx1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Install VS code and get familiar with the use of VS code as well as Jupyter Notebook</a:t>
            </a:r>
            <a:endParaRPr lang="en-US" sz="1000">
              <a:solidFill>
                <a:srgbClr val="0000FF"/>
              </a:solidFill>
              <a:latin typeface="Arial" panose="020B060402020202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20204"/>
              </a:rPr>
              <a:t>Take a screen shot for the following</a:t>
            </a:r>
            <a:endParaRPr lang="en-US" sz="1000">
              <a:solidFill>
                <a:schemeClr val="tx1"/>
              </a:solidFill>
              <a:latin typeface="Arial" panose="020B060402020202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</a:rPr>
              <a:t>Edit a simple sample xx.py file using VS code</a:t>
            </a:r>
            <a:endParaRPr lang="en-US" sz="900">
              <a:latin typeface="Arial" panose="020B060402020202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</a:rPr>
              <a:t>Run the python script in VS code terminal and show the output</a:t>
            </a:r>
            <a:endParaRPr lang="en-US" sz="900">
              <a:latin typeface="Arial" panose="020B060402020202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</a:rPr>
              <a:t>Edit a simple sample xx.ipynb file using Jupyter Notebook</a:t>
            </a:r>
            <a:endParaRPr lang="en-US" sz="900">
              <a:latin typeface="Arial" panose="020B060402020202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20204"/>
              </a:rPr>
              <a:t>Run the cell in the iPython file and show the output </a:t>
            </a:r>
            <a:endParaRPr lang="en-US" sz="9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390" y="72390"/>
            <a:ext cx="3089910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Provisional Calendar (48 credit hours): Part II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90" y="576580"/>
            <a:ext cx="401066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Lecture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Convolutional neural networks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(CNNs)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10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Recurrent neural networks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(RNNs)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11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Attention and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transformer neural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12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R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einforecement learning (RL)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problem and RL agent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13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Markov decision processes (MDP)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14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Planning by dynamic programming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15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Model-free prediction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16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Model-free control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390" y="72390"/>
            <a:ext cx="3156585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Provisional Calendar (48 credit hours): Part III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90" y="576580"/>
            <a:ext cx="401066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Lecture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Value function approximation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18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Policy gradient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19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Integrating learning and planning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20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Exploration and exploitation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21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Classic games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22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Deep reinforcement learning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: part I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23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Deep reinforcement learning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part II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Lecture 24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Deep reinforcement learning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part III</a:t>
            </a:r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UNIT_PLACING_PICTURE_USER_VIEWPORT" val="{&quot;height&quot;:3624,&quot;width&quot;:5541}"/>
</p:tagLst>
</file>

<file path=ppt/tags/tag2.xml><?xml version="1.0" encoding="utf-8"?>
<p:tagLst xmlns:p="http://schemas.openxmlformats.org/presentationml/2006/main">
  <p:tag name="KSO_WM_UNIT_PLACING_PICTURE_USER_VIEWPORT" val="{&quot;height&quot;:5055,&quot;width&quot;:8925}"/>
</p:tagLst>
</file>

<file path=ppt/tags/tag3.xml><?xml version="1.0" encoding="utf-8"?>
<p:tagLst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23741</Words>
  <Application>WPS 文字</Application>
  <PresentationFormat/>
  <Paragraphs>632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29</vt:i4>
      </vt:variant>
      <vt:variant>
        <vt:lpstr>幻灯片标题</vt:lpstr>
      </vt:variant>
      <vt:variant>
        <vt:i4>72</vt:i4>
      </vt:variant>
    </vt:vector>
  </HeadingPairs>
  <TitlesOfParts>
    <vt:vector size="116" baseType="lpstr">
      <vt:lpstr>Arial</vt:lpstr>
      <vt:lpstr>宋体</vt:lpstr>
      <vt:lpstr>Wingdings</vt:lpstr>
      <vt:lpstr>Arial</vt:lpstr>
      <vt:lpstr>Wingdings</vt:lpstr>
      <vt:lpstr>Arial Bold</vt:lpstr>
      <vt:lpstr>Times New Roman</vt:lpstr>
      <vt:lpstr>Courier New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Office Theme</vt:lpstr>
      <vt:lpstr>2_Office Theme</vt:lpstr>
      <vt:lpstr>4_Office Theme</vt:lpstr>
      <vt:lpstr>5_Office Theme</vt:lpstr>
      <vt:lpstr>6_Office Theme</vt:lpstr>
      <vt:lpstr>7_Office Theme</vt:lpstr>
      <vt:lpstr>16_Office Theme</vt:lpstr>
      <vt:lpstr>8_Office Theme</vt:lpstr>
      <vt:lpstr>3_Office Theme</vt:lpstr>
      <vt:lpstr>9_Office Theme</vt:lpstr>
      <vt:lpstr>1_Office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Daniel</cp:lastModifiedBy>
  <cp:revision>223</cp:revision>
  <dcterms:created xsi:type="dcterms:W3CDTF">2023-02-13T00:42:53Z</dcterms:created>
  <dcterms:modified xsi:type="dcterms:W3CDTF">2023-02-13T00:42:53Z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DA9CBC986A1643C1559FE8638366BB25</vt:lpwstr>
  </property>
  <property fmtid="{D5CDD505-2E9C-101B-9397-08002B2CF9AE}" pid="3" name="KSOProductBuildVer">
    <vt:lpwstr>2052-5.0.0.7550</vt:lpwstr>
  </property>
</Properties>
</file>